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3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9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3" r:id="rId36"/>
    <p:sldId id="288" r:id="rId37"/>
    <p:sldId id="289" r:id="rId38"/>
    <p:sldId id="290" r:id="rId3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62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9.png"/><Relationship Id="rId1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1.jpeg"/><Relationship Id="rId1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9.png"/><Relationship Id="rId1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85e5b968b?pid=dab95b1b6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考向1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解析法的应用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1_1#0d9e1af13?sp=1&amp;pid=85e5b968b&amp;color=0,0,0&amp;vtp=1&amp;bbb=1&amp;hb=1"/>
              <p:cNvSpPr/>
              <p:nvPr/>
            </p:nvSpPr>
            <p:spPr>
              <a:xfrm>
                <a:off x="612648" y="1098931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（2024·重庆模拟）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如图所示，绕过滑轮的轻绳一端固定在竖直墙上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，站在地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面上的人用手拉着绳的另一端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，滑轮下吊着一个小球，处于静止状态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，不计滑轮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摩擦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。保持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点高度不变，手与绳无相对滑动且球不碰地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。在手缓慢向上移动一小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段距离的过程中(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1_1#0d9e1af13?sp=1&amp;pid=85e5b968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2150999"/>
              </a:xfrm>
              <a:prstGeom prst="rect">
                <a:avLst/>
              </a:prstGeom>
              <a:blipFill rotWithShape="1">
                <a:blip r:embed="rId1"/>
                <a:stretch>
                  <a:fillRect l="-5" t="-18" r="2" b="-2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2_1#0d9e1af13.bracket?pid=85e5b968b&amp;color=0,0,0&amp;vpa=1&amp;vtp=1"/>
          <p:cNvSpPr/>
          <p:nvPr/>
        </p:nvSpPr>
        <p:spPr>
          <a:xfrm>
            <a:off x="2978817" y="2763901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5" name="QC_6_BD.1_2#0d9e1af13?pid=85e5b968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4840" y="3365217"/>
            <a:ext cx="3328416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1_3#0d9e1af13.choices?pid=85e5b968b&amp;color=0,0,0&amp;vtp=1&amp;bbb=1"/>
          <p:cNvSpPr/>
          <p:nvPr/>
        </p:nvSpPr>
        <p:spPr>
          <a:xfrm>
            <a:off x="612648" y="5524217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  <a:tabLst>
                <a:tab pos="5589270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绳上张力变大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人对地面的压力变大</a:t>
            </a:r>
            <a:endParaRPr lang="en-US" altLang="zh-CN" sz="2400" dirty="0"/>
          </a:p>
          <a:p>
            <a:pPr latinLnBrk="1">
              <a:lnSpc>
                <a:spcPts val="4200"/>
              </a:lnSpc>
              <a:tabLst>
                <a:tab pos="5589270" algn="l"/>
              </a:tabLst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滑轮受到绳的作用力变大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地面对人的摩擦力不变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3_1#0d9e1af13?pid=85e5b968b&amp;color=0,0,0&amp;vtp=1&amp;bt=1&amp;bbb=1&amp;hb=1"/>
              <p:cNvSpPr/>
              <p:nvPr/>
            </p:nvSpPr>
            <p:spPr>
              <a:xfrm>
                <a:off x="612648" y="486000"/>
                <a:ext cx="10963656" cy="50598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因为同一根绳子上的拉力相等，所以两部分绳子是对称的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，与水平方向夹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角是相等的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。设绳子的长度为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，绳子与水平方向的夹角为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，根据几何关系可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之间的水平距离等于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，手缓慢向上移动一小段距离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，绳子的长度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之间的水平距离不变，则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球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滑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球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滑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，可知绳上的张力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不变，故A错误；对人受力分析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，由平衡条件有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人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，由上述分析可知，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均不变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，故地面对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人的支持力不变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，地面对人的摩擦力不变，由牛顿第三定律可知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，人对地面的压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，故B错误，D正确；对滑轮与小球整体分析可知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，滑轮受到绳的作用力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球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滑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，即滑轮受到绳的作用力不变，故C错误。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3_1#0d9e1af13?pid=85e5b968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059807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-90" b="-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5d4118db0?pid=dab95b1b6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考向2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图解法的应用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4_1#727bb7bb7?sp=1&amp;pid=5d4118db0&amp;color=0,0,0&amp;vtp=1&amp;bbb=1&amp;hb=1"/>
              <p:cNvSpPr/>
              <p:nvPr/>
            </p:nvSpPr>
            <p:spPr>
              <a:xfrm>
                <a:off x="612648" y="1098931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光滑斜面上固定着一根刚性圆弧形细杆，小球通过轻绳与细杆相连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，此时轻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绳处于水平方向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，球心恰位于圆弧形细杆的圆心处，如图所示。将悬点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缓慢沿杆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向上移动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，直到轻绳处于竖直方向，在这个过程中，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轻绳的拉力(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4_1#727bb7bb7?sp=1&amp;pid=5d4118db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24" r="2" b="-3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5_1#727bb7bb7.bracket?pid=5d4118db0&amp;color=0,0,0&amp;vpa=2&amp;vtp=1"/>
          <p:cNvSpPr/>
          <p:nvPr/>
        </p:nvSpPr>
        <p:spPr>
          <a:xfrm>
            <a:off x="9392317" y="2205101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5" name="QC_6_BD.4_2#727bb7bb7?pid=5d4118db0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5192" y="2819117"/>
            <a:ext cx="2249424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4_3#727bb7bb7.choices?pid=5d4118db0&amp;color=0,0,0&amp;vtp=1&amp;bbb=1"/>
          <p:cNvSpPr/>
          <p:nvPr/>
        </p:nvSpPr>
        <p:spPr>
          <a:xfrm>
            <a:off x="612648" y="4520917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200"/>
              </a:lnSpc>
              <a:tabLst>
                <a:tab pos="2499360" algn="l"/>
                <a:tab pos="4973320" algn="l"/>
                <a:tab pos="8070215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逐渐增大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大小不变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先减小后增大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先增大后减小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6_1#727bb7bb7?iti=1&amp;htil=1&amp;pid=5d4118db0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0898" y="540864"/>
            <a:ext cx="2660904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AS.6_2#727bb7bb7?iti=1&amp;htil=1&amp;pid=5d4118db0&amp;color=0,0,0&amp;vtp=1"/>
          <p:cNvSpPr/>
          <p:nvPr/>
        </p:nvSpPr>
        <p:spPr>
          <a:xfrm>
            <a:off x="10034818" y="3630520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AS.6_3#727bb7bb7?htil=1&amp;pid=5d4118db0&amp;color=0,0,0&amp;vtp=1&amp;bt=1&amp;bbb=1&amp;hb=1"/>
              <p:cNvSpPr/>
              <p:nvPr/>
            </p:nvSpPr>
            <p:spPr>
              <a:xfrm>
                <a:off x="612648" y="486000"/>
                <a:ext cx="8174736" cy="215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解法一（图解法）：将悬点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缓慢沿杆向上移动的过程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，小球始终处于平衡状态，小球所受重力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的大小和方向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都不变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，支持力的方向不变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，对小球进行受力分析如图甲所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，由图甲可知，拉力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先减小后增大，C正确。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AS.6_3#727bb7bb7?htil=1&amp;pid=5d4118db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174736" cy="2155000"/>
              </a:xfrm>
              <a:prstGeom prst="rect">
                <a:avLst/>
              </a:prstGeom>
              <a:blipFill rotWithShape="1">
                <a:blip r:embed="rId2"/>
                <a:stretch>
                  <a:fillRect l="-6" t="-10" r="-968"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6_4#727bb7bb7?iti=2&amp;htil=2&amp;pid=5d4118db0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1564" y="632304"/>
            <a:ext cx="2660904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AS.6_5#727bb7bb7?iti=2&amp;htil=2&amp;pid=5d4118db0&amp;color=0,0,0&amp;vtp=1"/>
          <p:cNvSpPr/>
          <p:nvPr/>
        </p:nvSpPr>
        <p:spPr>
          <a:xfrm>
            <a:off x="10025485" y="3713197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AS.6_6#727bb7bb7?htil=2&amp;pid=5d4118db0&amp;color=0,0,0&amp;vtp=1&amp;bt=1&amp;bbb=1&amp;hb=1"/>
              <p:cNvSpPr/>
              <p:nvPr/>
            </p:nvSpPr>
            <p:spPr>
              <a:xfrm>
                <a:off x="612648" y="486000"/>
                <a:ext cx="8174736" cy="1735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解法二（解析法）：如图乙所示，由正弦定理得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不变，而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先增大后减小，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先减小后增大，C正确。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AS.6_6#727bb7bb7?htil=2&amp;pid=5d4118db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174736" cy="1735900"/>
              </a:xfrm>
              <a:prstGeom prst="rect">
                <a:avLst/>
              </a:prstGeom>
              <a:blipFill rotWithShape="1">
                <a:blip r:embed="rId2"/>
                <a:stretch>
                  <a:fillRect l="-6" t="-13" r="3" b="-3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cfecea5b8?pid=dab95b1b6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考向3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相似三角形法的应用</a:t>
            </a:r>
            <a:endParaRPr lang="en-US" altLang="zh-CN" sz="2800" dirty="0"/>
          </a:p>
        </p:txBody>
      </p:sp>
      <p:pic>
        <p:nvPicPr>
          <p:cNvPr id="3" name="QC_6_BD.7_1#000750d05?htil=3&amp;pid=cfecea5b8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024" y="1144650"/>
            <a:ext cx="224942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BD.7_2#000750d05?htil=3&amp;sp=1&amp;pid=cfecea5b8&amp;color=0,0,0&amp;vtp=1&amp;bbb=1&amp;hb=1&amp;hs=1"/>
          <p:cNvSpPr/>
          <p:nvPr/>
        </p:nvSpPr>
        <p:spPr>
          <a:xfrm>
            <a:off x="612648" y="1098931"/>
            <a:ext cx="8622792" cy="2709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例3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（2024·湖北模拟）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如图所示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，一小球套在竖直固定的光滑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圆环上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，在圆环的最高点有一个光滑小孔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，一根轻绳的下端系着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小球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，上端穿过小孔用力拉住，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开始时小球在圆环最低点的右侧。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现缓慢拉动轻绳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，使小球沿圆环缓慢上升一小段距离，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对该过程，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5" name="QC_6_AN.8_1#000750d05.bracket?pid=cfecea5b8&amp;color=0,0,0&amp;vpa=3&amp;vtp=1"/>
          <p:cNvSpPr/>
          <p:nvPr/>
        </p:nvSpPr>
        <p:spPr>
          <a:xfrm>
            <a:off x="3296316" y="3322701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p:sp>
        <p:nvSpPr>
          <p:cNvPr id="6" name="QC_6_BD.7_3#000750d05.choices?pid=cfecea5b8&amp;color=0,0,0&amp;vtp=1&amp;bbb=1&amp;hs=1"/>
          <p:cNvSpPr/>
          <p:nvPr/>
        </p:nvSpPr>
        <p:spPr>
          <a:xfrm>
            <a:off x="612648" y="3846928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  <a:tabLst>
                <a:tab pos="5589270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小球对轻绳的拉力增大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小球对轻绳的拉力减小</a:t>
            </a:r>
            <a:endParaRPr lang="en-US" altLang="zh-CN" sz="2400" dirty="0"/>
          </a:p>
          <a:p>
            <a:pPr latinLnBrk="1">
              <a:lnSpc>
                <a:spcPts val="4200"/>
              </a:lnSpc>
              <a:tabLst>
                <a:tab pos="5589270" algn="l"/>
              </a:tabLst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小球对圆环的压力增大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小球对圆环的压力减小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9_1#000750d05?htil=4&amp;pid=cfecea5b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5791" y="540864"/>
            <a:ext cx="2862072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AS.9_2#000750d05?htil=4&amp;pid=cfecea5b8&amp;color=0,0,0&amp;vtp=1&amp;bt=1&amp;bbb=1&amp;hb=1"/>
              <p:cNvSpPr/>
              <p:nvPr/>
            </p:nvSpPr>
            <p:spPr>
              <a:xfrm>
                <a:off x="612648" y="486000"/>
                <a:ext cx="7982712" cy="38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小球受重力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、轻绳拉力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和圆环的弹力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的作用。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，由平衡条件可知，重力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与弹力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的合力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等于轻绳拉力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大小，方向与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相反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，根据力的矢量三角形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与几何三角形相似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𝐴𝐵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𝑁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𝐴𝐵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点上移时，半径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减小，故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，由牛顿第三定律可知小球对轻绳的拉力减小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，小球对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圆环的压力不变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，故A、C、D错误，B正确。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AS.9_2#000750d05?htil=4&amp;pid=cfecea5b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982712" cy="3831400"/>
              </a:xfrm>
              <a:prstGeom prst="rect">
                <a:avLst/>
              </a:prstGeom>
              <a:blipFill rotWithShape="1">
                <a:blip r:embed="rId2"/>
                <a:stretch>
                  <a:fillRect l="-6" t="-6" r="-326" b="-1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06887215f?pid=dab95b1b6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考向4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动态圆法（拉密定理法）的应用</a:t>
            </a:r>
            <a:endParaRPr lang="en-US" altLang="zh-CN" sz="2800" dirty="0"/>
          </a:p>
        </p:txBody>
      </p:sp>
      <p:pic>
        <p:nvPicPr>
          <p:cNvPr id="3" name="QC_6_BD.10_1#0cbcc5345?htil=5&amp;pid=06887215f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4664" y="1144650"/>
            <a:ext cx="1700784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10_2#0cbcc5345?htil=5&amp;sp=1&amp;pid=06887215f&amp;color=0,0,0&amp;vtp=1&amp;bbb=1&amp;hb=1&amp;hs=1"/>
              <p:cNvSpPr/>
              <p:nvPr/>
            </p:nvSpPr>
            <p:spPr>
              <a:xfrm>
                <a:off x="612648" y="1098931"/>
                <a:ext cx="918057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例4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如图所示，两根轻绳一端系于结点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，另一端分别系于固定圆环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两点，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位于圆环的圆心。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点下面悬挂一物体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平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，拉力大小为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间夹角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120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，拉力大小为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将两绳同时缓慢顺时针转过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75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，并保持两绳之间的夹角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始终不变，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物体始终保持静止状态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。则在旋转过程中，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10_2#0cbcc5345?htil=5&amp;sp=1&amp;pid=06887215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9180576" cy="2709799"/>
              </a:xfrm>
              <a:prstGeom prst="rect">
                <a:avLst/>
              </a:prstGeom>
              <a:blipFill rotWithShape="1">
                <a:blip r:embed="rId2"/>
                <a:stretch>
                  <a:fillRect l="-6" t="-14" r="-4071" b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11_1#0cbcc5345.bracket?pid=06887215f&amp;color=0,0,0&amp;vpa=4&amp;vtp=1"/>
          <p:cNvSpPr/>
          <p:nvPr/>
        </p:nvSpPr>
        <p:spPr>
          <a:xfrm>
            <a:off x="9087517" y="3322701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BD.10_3#0cbcc5345.choices?pid=06887215f&amp;color=0,0,0&amp;vtp=1&amp;bbb=1&amp;hs=1"/>
              <p:cNvSpPr/>
              <p:nvPr/>
            </p:nvSpPr>
            <p:spPr>
              <a:xfrm>
                <a:off x="612648" y="3779520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逐渐增大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先增大后减小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逐渐增大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先减小后增大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6_BD.10_3#0cbcc5345.choices?pid=06887215f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79520"/>
                <a:ext cx="10963656" cy="1033399"/>
              </a:xfrm>
              <a:prstGeom prst="rect">
                <a:avLst/>
              </a:prstGeom>
              <a:blipFill rotWithShape="1">
                <a:blip r:embed="rId3"/>
                <a:stretch>
                  <a:fillRect l="-5" r="2" b="-5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12_1#0cbcc5345?pid=06887215f&amp;color=0,0,0&amp;vtp=1&amp;bt=1&amp;bbb=1&amp;hb=1"/>
              <p:cNvSpPr/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解法一（动态圆法）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：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对结点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受力分析，合力为零，所以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构成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封闭的矢量三角形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，如图甲所示，由于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不变，以及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120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不变，矢量三角形动态图如图甲所示，当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最大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先增大后减小，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一直减小，故选B。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12_1#0cbcc5345?pid=06887215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1330"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6_AS.12_1#0cbcc5345?pid=06887215f&amp;color=0,0,0&amp;tib=255,255,255&amp;iip=1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7999" y="2629887"/>
            <a:ext cx="1728216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AS.12_2#0cbcc5345?pid=06887215f&amp;color=0,0,0&amp;vtp=1&amp;bbb=1"/>
              <p:cNvSpPr/>
              <p:nvPr/>
            </p:nvSpPr>
            <p:spPr>
              <a:xfrm>
                <a:off x="612648" y="2626712"/>
                <a:ext cx="10963656" cy="17338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15500"/>
                  </a:lnSpc>
                </a:pPr>
                <a:r>
                  <a:rPr lang="en-US" altLang="zh-CN" sz="8650" b="0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C_6_AS.12_2#0cbcc5345?pid=06887215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2"/>
                <a:ext cx="10963656" cy="1733868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2" b="-13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AS.12_3#0cbcc5345?pid=06887215f&amp;color=0,0,0&amp;vtp=1&amp;bbb=1&amp;hb=1"/>
              <p:cNvSpPr/>
              <p:nvPr/>
            </p:nvSpPr>
            <p:spPr>
              <a:xfrm>
                <a:off x="612648" y="4372645"/>
                <a:ext cx="10963656" cy="1193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解法二（拉密定理法）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：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如图乙所示，以结点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为研究对象进行受力分析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。由拉密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𝛾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120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不变，则比值不变，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𝛾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由钝角变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ct val="150000"/>
                  </a:lnSpc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5" name="QC_6_AS.12_3#0cbcc5345?pid=06887215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372645"/>
                <a:ext cx="10963656" cy="1193800"/>
              </a:xfrm>
              <a:prstGeom prst="rect">
                <a:avLst/>
              </a:prstGeom>
              <a:blipFill rotWithShape="1">
                <a:blip r:embed="rId4"/>
                <a:stretch>
                  <a:fillRect l="-5" t="-3" r="2" b="-45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4" grpId="0" animBg="1" build="p"/>
      <p:bldP spid="5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12_3#0cbcc5345?pid=06887215f&amp;color=0,0,0&amp;vtp=1&amp;bbb=1&amp;hb=1"/>
              <p:cNvSpPr/>
              <p:nvPr/>
            </p:nvSpPr>
            <p:spPr>
              <a:xfrm>
                <a:off x="612648" y="486000"/>
                <a:ext cx="10963656" cy="1037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为锐角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𝛾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先变大后变小，则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先增大后减小，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变为钝角，则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400" b="0" i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逐渐减小，故B正确。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12_3#0cbcc5345?pid=06887215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7400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-2170" b="-5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AS.12_4#0cbcc5345?pid=06887215f&amp;color=0,0,0&amp;vtp=1&amp;bbb=1"/>
              <p:cNvSpPr/>
              <p:nvPr/>
            </p:nvSpPr>
            <p:spPr>
              <a:xfrm>
                <a:off x="612648" y="1535430"/>
                <a:ext cx="10963656" cy="119780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10700"/>
                  </a:lnSpc>
                </a:pPr>
                <a:r>
                  <a:rPr lang="en-US" altLang="zh-CN" sz="6000" b="0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乙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C_6_AS.12_4#0cbcc5345?pid=06887215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35430"/>
                <a:ext cx="10963656" cy="1197801"/>
              </a:xfrm>
              <a:prstGeom prst="rect">
                <a:avLst/>
              </a:prstGeom>
              <a:blipFill rotWithShape="1">
                <a:blip r:embed="rId2"/>
                <a:stretch>
                  <a:fillRect l="-5" r="2" b="-134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6_AS.12_3#0cbcc5345?pid=06887215f&amp;color=0,0,0&amp;tib=255,255,255&amp;iip=2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8312" y="1535748"/>
            <a:ext cx="1307592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3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6#601fac355?pid=06887215f&amp;color=0,0,0&amp;vtp=1&amp;bt=1&amp;bbb=1"/>
              <p:cNvSpPr/>
              <p:nvPr/>
            </p:nvSpPr>
            <p:spPr>
              <a:xfrm>
                <a:off x="612648" y="486000"/>
                <a:ext cx="10963656" cy="4390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视野拓展</a:t>
                </a:r>
                <a:endParaRPr lang="en-US" altLang="zh-CN" sz="2400" dirty="0"/>
              </a:p>
              <a:p>
                <a:pPr algn="ctr"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晾衣绳类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”模型</a:t>
                </a:r>
                <a:endParaRPr lang="en-US" altLang="zh-CN" sz="2400" b="1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识别条件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（1）重物挂在长度不变的轻绳上；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（2）悬挂点（“活结”）可在轻绳上自由移动。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模型特点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（1）悬挂点（“活结”）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：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两侧轻绳上拉力大小相等；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（2）悬挂点（“活结”）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：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两侧轻绳与竖直方向夹角相等。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6#601fac355?pid=06887215f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39020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2" b="-1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_6_BD#601fac355?htil=6&amp;pid=06887215f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6920" y="540864"/>
            <a:ext cx="1938528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6_BD#601fac355?htil=6&amp;sp=1&amp;pid=06887215f&amp;color=0,0,0&amp;vtp=1&amp;bt=1&amp;bbb=1&amp;hb=1&amp;hs=1"/>
              <p:cNvSpPr/>
              <p:nvPr/>
            </p:nvSpPr>
            <p:spPr>
              <a:xfrm>
                <a:off x="612648" y="486000"/>
                <a:ext cx="8942832" cy="2870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证明：如图所示，悬挂点（“活结”）两侧绳上拉力大小相等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，因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结点所受水平分力相等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根据几何关系可知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为绳长），若两杆间距离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，则上下移动悬线结点时，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不变，若两杆间距离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400" b="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也减小。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6_BD#601fac355?htil=6&amp;sp=1&amp;pid=06887215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942832" cy="2870200"/>
              </a:xfrm>
              <a:prstGeom prst="rect">
                <a:avLst/>
              </a:prstGeom>
              <a:blipFill rotWithShape="1">
                <a:blip r:embed="rId2"/>
                <a:stretch>
                  <a:fillRect l="-6" t="-8" r="-464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_6_BD#601fac355?sp=1&amp;pid=06887215f&amp;color=0,0,0&amp;vtp=1&amp;bbb=1&amp;hs=1"/>
              <p:cNvSpPr/>
              <p:nvPr/>
            </p:nvSpPr>
            <p:spPr>
              <a:xfrm>
                <a:off x="612648" y="3356200"/>
                <a:ext cx="109636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结论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（1）夹角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只与横向间距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和绳长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有关，与悬挂重物的质量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无关，而拉力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大小与夹角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和重物质量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有关。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（2）若横向间距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不变，在竖直方向上移动结点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，夹角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与轻绳拉力均不变；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若横向间距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变大，则夹角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轻绳拉力也增大。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P_6_BD#601fac355?sp=1&amp;pid=06887215f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356200"/>
                <a:ext cx="10963656" cy="2709799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1509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BD.13_1#c275e43fc?htil=7&amp;pid=06887215f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5375" y="540863"/>
            <a:ext cx="3118104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13_2#c275e43fc?htil=7&amp;sp=1&amp;pid=06887215f&amp;color=0,0,0&amp;vtp=1&amp;bt=1&amp;bbb=1&amp;hb=1&amp;hs=1"/>
              <p:cNvSpPr/>
              <p:nvPr/>
            </p:nvSpPr>
            <p:spPr>
              <a:xfrm>
                <a:off x="612648" y="486000"/>
                <a:ext cx="77632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例5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（2024·陕西渭南模拟）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，轻质不可伸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长的晾衣绳两端分别固定在竖直杆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两点，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悬挂衣服的衣架钩是光滑的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，挂于绳上处于静止状态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果只人为改变一个条件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，当衣架静止时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，下列说法正确的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13_2#c275e43fc?htil=7&amp;sp=1&amp;pid=06887215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763256" cy="2709799"/>
              </a:xfrm>
              <a:prstGeom prst="rect">
                <a:avLst/>
              </a:prstGeom>
              <a:blipFill rotWithShape="1">
                <a:blip r:embed="rId2"/>
                <a:stretch>
                  <a:fillRect l="-7" t="-8" r="3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14_1#c275e43fc.bracket?pid=06887215f&amp;color=0,0,0&amp;vpa=5&amp;vtp=1&amp;bbb=1"/>
          <p:cNvSpPr/>
          <p:nvPr/>
        </p:nvSpPr>
        <p:spPr>
          <a:xfrm>
            <a:off x="1200816" y="270977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AB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BD.13_3#c275e43fc.choices?pid=06887215f&amp;color=0,0,0&amp;vtp=1&amp;bbb=1&amp;hs=1"/>
              <p:cNvSpPr/>
              <p:nvPr/>
            </p:nvSpPr>
            <p:spPr>
              <a:xfrm>
                <a:off x="612648" y="3166589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绳的右端上移到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，绳子拉力不变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将杆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向右移一些，绳子拉力变大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绳的两端高度差越小，绳子拉力越小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若换挂质量更大的衣服，则衣架悬挂点右移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6_BD.13_3#c275e43fc.choices?pid=06887215f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66589"/>
                <a:ext cx="10963656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2" b="-2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15_1#c275e43fc?pid=06887215f&amp;color=0,0,0&amp;vtp=1&amp;bt=1&amp;bbb=1&amp;hb=1"/>
              <p:cNvSpPr/>
              <p:nvPr/>
            </p:nvSpPr>
            <p:spPr>
              <a:xfrm>
                <a:off x="612648" y="486000"/>
                <a:ext cx="10963656" cy="3293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设两竖直杆间距离为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𝑂𝑏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段长度分别为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，两部分绳子与竖直方向夹角为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，对悬挂处受力分析如图所示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，绳子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中各部分张力相等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均不变，则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，绳子的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拉力保持不变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，故A正确，C、D错误。将杆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向右移一些，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增大，则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减小，绳子的拉力增大，故B正确。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15_1#c275e43fc?pid=06887215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93999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2" b="-1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6_AS.15_2#c275e43fc?pid=06887215f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3910428"/>
            <a:ext cx="3154680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514763e0c?pid=a300ba7be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题型二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平衡中的临界、极值问题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af8afa7aa?sp=1&amp;pid=514763e0c&amp;color=0,0,0&amp;vtp=1&amp;bbb=1&amp;hb=1"/>
              <p:cNvSpPr/>
              <p:nvPr/>
            </p:nvSpPr>
            <p:spPr>
              <a:xfrm>
                <a:off x="612648" y="1148154"/>
                <a:ext cx="10963656" cy="3272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1.临界问题：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当某物理量变化时，会引起其他物理量发生变化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，从而使物体所处的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平衡状态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“恰好出现”或“恰好不出现”，在问题中常用“刚好”“刚能”“恰好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”等语言描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述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临界问题常见的种类：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（1）由静止到运动，摩擦力达到最大静摩擦力。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（2）绳子恰好绷紧，拉力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（3）刚好离开接触面，支持力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af8afa7aa?sp=1&amp;pid=514763e0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3272600"/>
              </a:xfrm>
              <a:prstGeom prst="rect">
                <a:avLst/>
              </a:prstGeom>
              <a:blipFill rotWithShape="1">
                <a:blip r:embed="rId1"/>
                <a:stretch>
                  <a:fillRect l="-5" t="-2" r="-154" b="-1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af8afa7aa?sp=1&amp;pid=514763e0c&amp;color=0,0,0&amp;vtp=1&amp;bt=1&amp;bbb=1"/>
          <p:cNvSpPr/>
          <p:nvPr/>
        </p:nvSpPr>
        <p:spPr>
          <a:xfrm>
            <a:off x="612648" y="486000"/>
            <a:ext cx="11041063" cy="1037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2.极值问题：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平衡物体的极值，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一般指在力的变化过程中的最大值和最小值问题。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3.解决临界和极值问题的三种方法</a:t>
            </a:r>
            <a:endParaRPr lang="en-US" altLang="zh-CN" sz="2400" dirty="0"/>
          </a:p>
        </p:txBody>
      </p:sp>
      <p:graphicFrame>
        <p:nvGraphicFramePr>
          <p:cNvPr id="26" name="P_5_BD#af8afa7aa?colgroup=3,31&amp;pid=514763e0c&amp;color=0,0,0&amp;vtp=1&amp;bbb=1&amp;hb=1"/>
          <p:cNvGraphicFramePr>
            <a:graphicFrameLocks noGrp="1"/>
          </p:cNvGraphicFramePr>
          <p:nvPr/>
        </p:nvGraphicFramePr>
        <p:xfrm>
          <a:off x="612648" y="1660242"/>
          <a:ext cx="10963656" cy="3820541"/>
        </p:xfrm>
        <a:graphic>
          <a:graphicData uri="http://schemas.openxmlformats.org/drawingml/2006/table">
            <a:tbl>
              <a:tblPr/>
              <a:tblGrid>
                <a:gridCol w="1316736"/>
                <a:gridCol w="9646920"/>
              </a:tblGrid>
              <a:tr h="9743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图解法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根据平衡条件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作出力的矢量图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通过对物理过程的分析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利用平行四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边形定则进行动态分析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确定极大值和极小值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344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数学分</a:t>
                      </a:r>
                      <a:endParaRPr lang="en-US" altLang="zh-CN" sz="24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析法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通过对问题分析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根据平衡条件列出物理量之间的函数关系式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画出函数图像）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用数学方法求极值（如求二次函数极值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三角函数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极值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832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极限分</a:t>
                      </a:r>
                      <a:endParaRPr lang="en-US" altLang="zh-CN" sz="24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析法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正确进行受力分析和变化过程分析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找到平衡的临界点和极值点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临界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条件必须在变化中寻找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不能在一个状态上研究临界问题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要把某个物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理量推向极大或极小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73317ed03?pid=514763e0c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考向1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图解法的应用</a:t>
            </a:r>
            <a:endParaRPr lang="en-US" altLang="zh-CN" sz="2800" dirty="0"/>
          </a:p>
        </p:txBody>
      </p:sp>
      <p:pic>
        <p:nvPicPr>
          <p:cNvPr id="3" name="QC_6_BD.16_1#4452e5910?htil=8&amp;pid=73317ed03&amp;color=0,0,0&amp;tib=255,255,255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1310" y="1144650"/>
            <a:ext cx="292608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16_2#4452e5910?htil=8&amp;sp=1&amp;pid=73317ed03&amp;color=0,0,0&amp;vtp=1&amp;bbb=1&amp;hb=1&amp;hs=1"/>
              <p:cNvSpPr/>
              <p:nvPr/>
            </p:nvSpPr>
            <p:spPr>
              <a:xfrm>
                <a:off x="612648" y="1098931"/>
                <a:ext cx="7955280" cy="27139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例6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（2024·广东阳江模拟）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如图所示，两个相同的小球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，质量均为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，用长度相同的两根轻质细线把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两球悬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挂在水平天花板上的同一点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，并用长度相同的细线连接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zh-CN" altLang="en-US" sz="2400" b="0" i="0" kern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两球。在水平外力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的作用下，小球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均处于静止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状态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，三根细线均处于拉直状态，其中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细线位于竖直方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16_2#4452e5910?htil=8&amp;sp=1&amp;pid=73317ed0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7955280" cy="2713990"/>
              </a:xfrm>
              <a:prstGeom prst="rect">
                <a:avLst/>
              </a:prstGeom>
              <a:blipFill rotWithShape="1">
                <a:blip r:embed="rId2"/>
                <a:stretch>
                  <a:fillRect l="-6" t="-14" r="-560" b="-1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17_1#4452e5910.bracket?pid=73317ed03&amp;color=0,0,0&amp;vpa=6&amp;vtp=1"/>
          <p:cNvSpPr/>
          <p:nvPr/>
        </p:nvSpPr>
        <p:spPr>
          <a:xfrm>
            <a:off x="6229807" y="4331687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BD.16_3#4452e5910.choices?pid=73317ed03&amp;color=0,0,0&amp;vtp=1&amp;bbb=1&amp;hs=1"/>
              <p:cNvSpPr/>
              <p:nvPr/>
            </p:nvSpPr>
            <p:spPr>
              <a:xfrm>
                <a:off x="612648" y="4824447"/>
                <a:ext cx="10963656" cy="11900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细线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的弹力大小可能大于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细线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的弹力大小可能为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1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6_BD.16_3#4452e5910.choices?pid=73317ed03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24447"/>
                <a:ext cx="10963656" cy="1190054"/>
              </a:xfrm>
              <a:prstGeom prst="rect">
                <a:avLst/>
              </a:prstGeom>
              <a:blipFill rotWithShape="1">
                <a:blip r:embed="rId3"/>
                <a:stretch>
                  <a:fillRect l="-5" t="-30" r="2" b="-1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6_BD.16_2#4452e5910?htil=8&amp;sp=1&amp;pid=73317ed03&amp;color=0,0,0&amp;vtp=1&amp;bbb=1&amp;hb=1&amp;hs=1"/>
              <p:cNvSpPr/>
              <p:nvPr/>
            </p:nvSpPr>
            <p:spPr>
              <a:xfrm>
                <a:off x="611994" y="3784317"/>
                <a:ext cx="10968012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。现保持小球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的位置不变，将外力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逆时针缓慢旋转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角，已知重力加速度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，则下列关于此过程的分析正确的是(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6_BD.16_2#4452e5910?htil=8&amp;sp=1&amp;pid=73317ed0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784317"/>
                <a:ext cx="10968012" cy="1033399"/>
              </a:xfrm>
              <a:prstGeom prst="rect">
                <a:avLst/>
              </a:prstGeom>
              <a:blipFill rotWithShape="1">
                <a:blip r:embed="rId4"/>
                <a:stretch>
                  <a:fillRect l="-4" t="-34" r="1" b="-5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18_1#4452e5910?htil=9&amp;pid=73317ed03&amp;color=0,0,0&amp;tib=255,255,255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9475" y="540863"/>
            <a:ext cx="3072384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AS.18_2#4452e5910?htil=9&amp;pid=73317ed03&amp;color=0,0,0&amp;vtp=1&amp;bt=1&amp;bbb=1&amp;hb=1&amp;hs=1"/>
              <p:cNvSpPr/>
              <p:nvPr/>
            </p:nvSpPr>
            <p:spPr>
              <a:xfrm>
                <a:off x="612648" y="486000"/>
                <a:ext cx="7772400" cy="27172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球受力分析，受重力和细线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力平衡可知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，细线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的拉力为零，细线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𝑂𝐴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，故A错误；对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球受力分析，受重力、细线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的拉力和外力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，根据三力平衡条件知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，任意两个力的合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力必定与第三个力等大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、反向、共线，所以当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与细线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AS.18_2#4452e5910?htil=9&amp;pid=73317ed0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772400" cy="2717292"/>
              </a:xfrm>
              <a:prstGeom prst="rect">
                <a:avLst/>
              </a:prstGeom>
              <a:blipFill rotWithShape="1">
                <a:blip r:embed="rId2"/>
                <a:stretch>
                  <a:fillRect l="-7" t="-8" r="7" b="-2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AS.18_2#4452e5910?htil=9&amp;pid=73317ed03&amp;color=0,0,0&amp;vtp=1&amp;bt=1&amp;bbb=1&amp;hb=1&amp;hs=1"/>
              <p:cNvSpPr/>
              <p:nvPr/>
            </p:nvSpPr>
            <p:spPr>
              <a:xfrm>
                <a:off x="611994" y="3164557"/>
                <a:ext cx="10968012" cy="2324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垂直时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，有最小值，如图所示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，结合几何关系可得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min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，故C正确，D错误；对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力分析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，受重力、细线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的拉力和外力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，根据动态三角形可知当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水平时，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的拉力最大，即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𝑂𝐵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60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∘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，故B错误。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AS.18_2#4452e5910?htil=9&amp;pid=73317ed0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164557"/>
                <a:ext cx="10968012" cy="2324100"/>
              </a:xfrm>
              <a:prstGeom prst="rect">
                <a:avLst/>
              </a:prstGeom>
              <a:blipFill rotWithShape="1">
                <a:blip r:embed="rId3"/>
                <a:stretch>
                  <a:fillRect l="-4" t="-15" r="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29f1b4d6e?pid=514763e0c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考向2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数学分析法的应用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19_1#474ae18db?sp=1&amp;pid=29f1b4d6e&amp;color=0,0,0&amp;vtp=1&amp;bbb=1&amp;hb=1"/>
              <p:cNvSpPr/>
              <p:nvPr/>
            </p:nvSpPr>
            <p:spPr>
              <a:xfrm>
                <a:off x="612648" y="1041117"/>
                <a:ext cx="10963656" cy="16810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例7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的木箱置于水平地面上，它与地面间的动摩擦因数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重力加速度取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，其受到一个与水平方向成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角斜向上的拉力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，为使木箱做匀速直线运动，拉力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的最小值以及此时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分别是(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19_1#474ae18db?sp=1&amp;pid=29f1b4d6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41117"/>
                <a:ext cx="10963656" cy="1681099"/>
              </a:xfrm>
              <a:prstGeom prst="rect">
                <a:avLst/>
              </a:prstGeom>
              <a:blipFill rotWithShape="1">
                <a:blip r:embed="rId1"/>
                <a:stretch>
                  <a:fillRect l="-5" t="-21" r="2" b="-3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20_1#474ae18db.bracket?pid=29f1b4d6e&amp;color=0,0,0&amp;vpa=7&amp;vtp=1"/>
          <p:cNvSpPr/>
          <p:nvPr/>
        </p:nvSpPr>
        <p:spPr>
          <a:xfrm>
            <a:off x="9910096" y="2236187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p:pic>
        <p:nvPicPr>
          <p:cNvPr id="5" name="QC_6_BD.19_2#474ae18db?pid=29f1b4d6e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1456" y="2857217"/>
            <a:ext cx="2615184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BD.19_3#474ae18db.choices?pid=29f1b4d6e&amp;color=0,0,0&amp;vtp=1&amp;bbb=1"/>
              <p:cNvSpPr/>
              <p:nvPr/>
            </p:nvSpPr>
            <p:spPr>
              <a:xfrm>
                <a:off x="612648" y="4266917"/>
                <a:ext cx="10963656" cy="7108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100"/>
                  </a:lnSpc>
                  <a:tabLst>
                    <a:tab pos="2762885" algn="l"/>
                    <a:tab pos="5487670" algn="l"/>
                    <a:tab pos="832739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 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 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  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  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  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6_BD.19_3#474ae18db.choices?pid=29f1b4d6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66917"/>
                <a:ext cx="10963656" cy="710819"/>
              </a:xfrm>
              <a:prstGeom prst="rect">
                <a:avLst/>
              </a:prstGeom>
              <a:blipFill rotWithShape="1">
                <a:blip r:embed="rId3"/>
                <a:stretch>
                  <a:fillRect l="-5" t="-50" r="2" b="-8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21_1#474ae18db?pid=29f1b4d6e&amp;color=0,0,0&amp;vtp=1&amp;bt=1&amp;bbb=1&amp;hb=1"/>
              <p:cNvSpPr/>
              <p:nvPr/>
            </p:nvSpPr>
            <p:spPr>
              <a:xfrm>
                <a:off x="612648" y="486000"/>
                <a:ext cx="10963656" cy="3505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解法一：对木箱进行受力分析，木箱受重力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、地面的支持力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和滑动摩擦力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作用，木箱做匀速直线运动，根据平衡条件得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，联立解得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​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其中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400" b="0" i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，由数学知识可知，当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8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有最小值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，且最小值为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min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​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2400" b="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400" b="0" i="0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，故A正确，B、C、D错误。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21_1#474ae18db?pid=29f1b4d6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5052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-5291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ff71077b0.fixed?pid=ec551a3a6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第二章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相互作用——力</a:t>
            </a:r>
            <a:endParaRPr lang="en-US" altLang="zh-CN" sz="4400" dirty="0"/>
          </a:p>
        </p:txBody>
      </p:sp>
      <p:sp>
        <p:nvSpPr>
          <p:cNvPr id="3" name="C_2#ff71077b0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ff71077b0.fixed?pid=ec551a3a6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专题突破2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动态平衡问题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平衡中的临界、极值问题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21_2#474ae18db?htil=10&amp;pid=29f1b4d6e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6256" y="540864"/>
            <a:ext cx="2660904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AS.21_3#474ae18db?htil=10&amp;pid=29f1b4d6e&amp;color=0,0,0&amp;vtp=1&amp;bt=1&amp;bbb=1&amp;hb=1"/>
              <p:cNvSpPr/>
              <p:nvPr/>
            </p:nvSpPr>
            <p:spPr>
              <a:xfrm>
                <a:off x="612648" y="486000"/>
                <a:ext cx="8174736" cy="2735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解法二：四力平衡转化为三力平衡，再结合图解法分析。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的合力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合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方向不变，当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的方向与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合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的方向垂直时，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最小，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合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与竖直方向的夹角为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𝑁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</m:oMath>
                </a14:m>
                <a:r>
                  <a:rPr lang="zh-CN" altLang="en-US" sz="2400" b="0" i="0" kern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min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此时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，故选A。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AS.21_3#474ae18db?htil=10&amp;pid=29f1b4d6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174736" cy="2735199"/>
              </a:xfrm>
              <a:prstGeom prst="rect">
                <a:avLst/>
              </a:prstGeom>
              <a:blipFill rotWithShape="1">
                <a:blip r:embed="rId2"/>
                <a:stretch>
                  <a:fillRect l="-6" t="-8" r="-2444" b="-2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804f33984?pid=514763e0c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考向3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极限分析法的应用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BD.22_1#688bab363?sp=1&amp;pid=804f33984&amp;color=0,0,0&amp;vtp=1&amp;bbb=1&amp;hb=1"/>
              <p:cNvSpPr/>
              <p:nvPr/>
            </p:nvSpPr>
            <p:spPr>
              <a:xfrm>
                <a:off x="612648" y="1098931"/>
                <a:ext cx="10963656" cy="21544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例8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（2024·江西抚州模拟）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某同学做家务时，使用拖把清理地板，如图所示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。假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设拖把头的质量为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，拖把杆的质量不计，拖把杆与水平地面成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53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。当对拖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把头施加一个沿拖把杆向下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，恰好能推动拖把头向前匀速运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53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53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BD.22_1#688bab363?sp=1&amp;pid=804f3398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2154428"/>
              </a:xfrm>
              <a:prstGeom prst="rect">
                <a:avLst/>
              </a:prstGeom>
              <a:blipFill rotWithShape="1">
                <a:blip r:embed="rId1"/>
                <a:stretch>
                  <a:fillRect l="-5" t="-18" r="-1081" b="-2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22_2#688bab363?pid=804f3398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416" y="3365217"/>
            <a:ext cx="3246120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7_BD.23_1#ef914496b?pid=688bab363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求拖把头与地板间的动摩擦因数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7_BD.23_1#ef914496b?pid=688bab363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7_AN.24_1#ef914496b?pid=688bab363&amp;color=0,0,0&amp;vtp=1&amp;bbb=1"/>
              <p:cNvSpPr/>
              <p:nvPr/>
            </p:nvSpPr>
            <p:spPr>
              <a:xfrm>
                <a:off x="612648" y="964282"/>
                <a:ext cx="10963656" cy="7106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1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7_AN.24_1#ef914496b?pid=688bab36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964282"/>
                <a:ext cx="10963656" cy="710629"/>
              </a:xfrm>
              <a:prstGeom prst="rect">
                <a:avLst/>
              </a:prstGeom>
              <a:blipFill rotWithShape="1">
                <a:blip r:embed="rId2"/>
                <a:stretch>
                  <a:fillRect l="-5" t="-50" r="2" b="-8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7_AS.25_1#ef914496b?pid=688bab363&amp;color=0,0,0&amp;vtp=1&amp;bbb=1"/>
          <p:cNvSpPr/>
          <p:nvPr/>
        </p:nvSpPr>
        <p:spPr>
          <a:xfrm>
            <a:off x="612648" y="1686023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对拖把头进行受力分析，如图甲所示</a:t>
            </a:r>
            <a:endParaRPr lang="en-US" altLang="zh-CN" sz="2400" dirty="0"/>
          </a:p>
        </p:txBody>
      </p:sp>
      <p:pic>
        <p:nvPicPr>
          <p:cNvPr id="5" name="QO_7_AS.25_2#ef914496b?iti=3&amp;pid=688bab363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5152" y="2296893"/>
            <a:ext cx="2907792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O_7_AS.25_3#ef914496b?iti=3&amp;pid=688bab363&amp;color=0,0,0&amp;vtp=1"/>
          <p:cNvSpPr/>
          <p:nvPr/>
        </p:nvSpPr>
        <p:spPr>
          <a:xfrm>
            <a:off x="5912517" y="5093941"/>
            <a:ext cx="37306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6" grpId="0" animBg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7_AS.25_4#ef914496b?pid=688bab363&amp;color=0,0,0&amp;vtp=1&amp;bbb=1"/>
              <p:cNvSpPr/>
              <p:nvPr/>
            </p:nvSpPr>
            <p:spPr>
              <a:xfrm>
                <a:off x="612648" y="486000"/>
                <a:ext cx="10963656" cy="2730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拖把头做匀速直线运动，水平方向和竖直方向受力平衡，水平方向有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53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竖直方向有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53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7_AS.25_4#ef914496b?pid=688bab36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30500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7_BD.26_1#9adfe104f?pid=688bab363&amp;color=0,0,0&amp;vtp=1&amp;bt=1&amp;bbb=1&amp;hb=1"/>
              <p:cNvSpPr/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当拖把静止时，对拖把头施加一个沿拖把杆向下的力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，拖把杆与地面的夹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增大到某一值时，无论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多大，都不能推动拖把头，求此时的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400" b="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值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。（为方便起见，本问可忽略拖把头的重力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，且认为最大静摩擦力等于滑动摩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擦力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7_BD.26_1#9adfe104f?pid=688bab36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3872" b="-2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O_7_AN.27_1#9adfe104f?pid=688bab363&amp;color=0,0,0&amp;vtp=1&amp;bbb=1"/>
          <p:cNvSpPr/>
          <p:nvPr/>
        </p:nvSpPr>
        <p:spPr>
          <a:xfrm>
            <a:off x="612648" y="2682655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7_AS.28_1#9adfe104f?pid=688bab363&amp;color=0,0,0&amp;vtp=1&amp;bbb=1&amp;hb=1"/>
              <p:cNvSpPr/>
              <p:nvPr/>
            </p:nvSpPr>
            <p:spPr>
              <a:xfrm>
                <a:off x="612648" y="3223993"/>
                <a:ext cx="10963656" cy="16322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解法一：忽略拖把头的重力，若不能推动拖把头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，需满足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≤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即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≥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7_AS.28_1#9adfe104f?pid=688bab36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23993"/>
                <a:ext cx="10963656" cy="1632204"/>
              </a:xfrm>
              <a:prstGeom prst="rect">
                <a:avLst/>
              </a:prstGeom>
              <a:blipFill rotWithShape="1">
                <a:blip r:embed="rId2"/>
                <a:stretch>
                  <a:fillRect l="-5" t="-6" r="2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AS.28_2#9adfe104f?pid=688bab363&amp;color=0,0,0&amp;vtp=1&amp;bt=1&amp;bbb=1"/>
          <p:cNvSpPr/>
          <p:nvPr/>
        </p:nvSpPr>
        <p:spPr>
          <a:xfrm>
            <a:off x="612648" y="486000"/>
            <a:ext cx="10963656" cy="4787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解法二：摩擦角解法，如图乙所示。</a:t>
            </a:r>
            <a:endParaRPr lang="en-US" altLang="zh-CN" sz="2400" dirty="0"/>
          </a:p>
        </p:txBody>
      </p:sp>
      <p:pic>
        <p:nvPicPr>
          <p:cNvPr id="3" name="QO_7_AS.28_3#9adfe104f?iti=4&amp;pid=688bab363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8888" y="1093822"/>
            <a:ext cx="256032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AS.28_4#9adfe104f?iti=4&amp;pid=688bab363&amp;color=0,0,0&amp;vtp=1"/>
          <p:cNvSpPr/>
          <p:nvPr/>
        </p:nvSpPr>
        <p:spPr>
          <a:xfrm>
            <a:off x="5912517" y="3552542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7_AS.28_5#9adfe104f?pid=688bab363&amp;color=0,0,0&amp;vtp=1&amp;bbb=1&amp;hb=1"/>
              <p:cNvSpPr/>
              <p:nvPr/>
            </p:nvSpPr>
            <p:spPr>
              <a:xfrm>
                <a:off x="612648" y="4052922"/>
                <a:ext cx="10963656" cy="15996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全反力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与竖直方向的夹角为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，只要推力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与竖直方向的夹角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′≤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，那么无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论推力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多大，都不能推动拖把头，综上所述，可得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(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)≤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整理可得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O_7_AS.28_5#9adfe104f?pid=688bab36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052922"/>
                <a:ext cx="10963656" cy="1599692"/>
              </a:xfrm>
              <a:prstGeom prst="rect">
                <a:avLst/>
              </a:prstGeom>
              <a:blipFill rotWithShape="1">
                <a:blip r:embed="rId2"/>
                <a:stretch>
                  <a:fillRect l="-5" t="-22" r="2" b="-3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4" grpId="0" animBg="1" build="p"/>
      <p:bldP spid="5" grpId="0" animBg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6#b77550af3?pid=804f33984&amp;color=0,0,0&amp;vtp=1&amp;bt=1&amp;bbb=1"/>
              <p:cNvSpPr/>
              <p:nvPr/>
            </p:nvSpPr>
            <p:spPr>
              <a:xfrm>
                <a:off x="612648" y="486000"/>
                <a:ext cx="10963656" cy="1061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总结归纳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全反力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物体在粗糙平面滑动时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支持力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与摩擦力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的合力就是全反力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反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6#b77550af3?pid=804f3398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61657"/>
              </a:xfrm>
              <a:prstGeom prst="rect">
                <a:avLst/>
              </a:prstGeom>
              <a:blipFill rotWithShape="1">
                <a:blip r:embed="rId1"/>
                <a:stretch>
                  <a:fillRect l="-5" t="-21" r="2" b="-6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6_BD#b77550af3?pid=804f3398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7720" y="1674212"/>
            <a:ext cx="2953512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P_6_BD#b77550af3?pid=804f33984&amp;color=0,0,0&amp;vtp=1&amp;bbb=1&amp;hb=1"/>
              <p:cNvSpPr/>
              <p:nvPr/>
            </p:nvSpPr>
            <p:spPr>
              <a:xfrm>
                <a:off x="612648" y="3566512"/>
                <a:ext cx="10963656" cy="27773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摩擦角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全反力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反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与支持力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称为摩擦角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自锁现象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当各个主动力合力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合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的作用线落在摩擦角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锥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之内或者与其边界重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合时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则无论此合力有多大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总有全反力与之平衡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所以物体必定处于静止状态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这就是自锁现象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</p:txBody>
          </p:sp>
        </mc:Choice>
        <mc:Fallback>
          <p:sp>
            <p:nvSpPr>
              <p:cNvPr id="4" name="P_6_BD#b77550af3?pid=804f3398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566512"/>
                <a:ext cx="10963656" cy="2777300"/>
              </a:xfrm>
              <a:prstGeom prst="rect">
                <a:avLst/>
              </a:prstGeom>
              <a:blipFill rotWithShape="1">
                <a:blip r:embed="rId3"/>
                <a:stretch>
                  <a:fillRect l="-5" t="-13" r="-849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ff71077b0?lid=a300ba7be&amp;cid=a300ba7be&amp;tib=255,255,255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3145536"/>
            <a:ext cx="393192" cy="393192"/>
          </a:xfrm>
          <a:prstGeom prst="rect">
            <a:avLst/>
          </a:prstGeom>
        </p:spPr>
      </p:pic>
      <p:sp>
        <p:nvSpPr>
          <p:cNvPr id="3" name="C_1#目录1:ff71077b0?lid=a300ba7be&amp;cid=a300ba7be&amp;vtp=1&amp;bt=1&amp;bbb=1">
            <a:hlinkClick r:id="rId1" action="ppaction://hlinksldjump"/>
          </p:cNvPr>
          <p:cNvSpPr/>
          <p:nvPr/>
        </p:nvSpPr>
        <p:spPr>
          <a:xfrm>
            <a:off x="4709160" y="2871216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a300ba7be.fixed?pid=ff71077b0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dab95b1b6?pid=a300ba7be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题型一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动态平衡问题</a:t>
            </a:r>
            <a:endParaRPr lang="en-US" altLang="zh-CN" sz="3000" dirty="0"/>
          </a:p>
        </p:txBody>
      </p:sp>
      <p:sp>
        <p:nvSpPr>
          <p:cNvPr id="3" name="P_5_BD#cc0f6c967?sp=1&amp;pid=dab95b1b6&amp;color=0,0,0&amp;vtp=1&amp;bbb=1&amp;hb=1"/>
          <p:cNvSpPr/>
          <p:nvPr/>
        </p:nvSpPr>
        <p:spPr>
          <a:xfrm>
            <a:off x="612648" y="1148154"/>
            <a:ext cx="10963656" cy="1596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1.动态平衡：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通过控制某些物理量，使物体的状态发生缓慢变化，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但在变化过程中，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每一个状态均可视为平衡状态。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2.解决动态平衡问题的常用方法</a:t>
            </a:r>
            <a:endParaRPr lang="en-US" altLang="zh-CN" sz="2400" dirty="0"/>
          </a:p>
        </p:txBody>
      </p:sp>
      <p:graphicFrame>
        <p:nvGraphicFramePr>
          <p:cNvPr id="5" name="P_5_BD#cc0f6c967?colgroup=2,26,5&amp;pid=dab95b1b6&amp;color=0,0,0&amp;vtp=1&amp;bbb=1&amp;hb=1"/>
          <p:cNvGraphicFramePr>
            <a:graphicFrameLocks noGrp="1"/>
          </p:cNvGraphicFramePr>
          <p:nvPr/>
        </p:nvGraphicFramePr>
        <p:xfrm>
          <a:off x="612648" y="2864202"/>
          <a:ext cx="10963656" cy="2969641"/>
        </p:xfrm>
        <a:graphic>
          <a:graphicData uri="http://schemas.openxmlformats.org/drawingml/2006/table">
            <a:tbl>
              <a:tblPr/>
              <a:tblGrid>
                <a:gridCol w="832104"/>
                <a:gridCol w="8357616"/>
                <a:gridCol w="1773936"/>
              </a:tblGrid>
              <a:tr h="4926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方法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适用的受力情况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基本矢量图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32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解析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物体受三个力作用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一个力恒定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另一个力始终与恒定的力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垂直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三力可构成直角三角形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5400"/>
                        </a:lnSpc>
                      </a:pPr>
                      <a:r>
                        <a:rPr lang="en-US" altLang="zh-CN" sz="300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____________________________</a:t>
                      </a:r>
                      <a:endParaRPr lang="en-US" altLang="zh-CN" sz="900" b="0" i="0" kern="0" spc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ct val="150000"/>
                        </a:lnSpc>
                      </a:pPr>
                      <a:endParaRPr lang="en-US" altLang="zh-CN" sz="900" spc="0" dirty="0">
                        <a:latin typeface="宋体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676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图解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物体受三个力作用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一个力大小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方向均不变（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如重力）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4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另一个力方向不变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（大小一般改变）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第三个力大小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方向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都变化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10300"/>
                        </a:lnSpc>
                      </a:pPr>
                      <a:r>
                        <a:rPr lang="en-US" altLang="zh-CN" sz="580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____________________________</a:t>
                      </a:r>
                      <a:endParaRPr lang="en-US" altLang="zh-CN" sz="900" spc="0" dirty="0">
                        <a:latin typeface="宋体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_5_BD#cc0f6c967.table_image?tii=1&amp;pid=dab95b1b6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8380" y="3516601"/>
            <a:ext cx="158191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P_5_BD#cc0f6c967.table_image?tii=2&amp;pid=dab95b1b6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385" y="4512789"/>
            <a:ext cx="1517904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P_5_BD#cc0f6c967?colgroup=2,26,5&amp;pid=dab95b1b6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612648" y="1093822"/>
              <a:ext cx="10963656" cy="4813046"/>
            </p:xfrm>
            <a:graphic>
              <a:graphicData uri="http://schemas.openxmlformats.org/drawingml/2006/table">
                <a:tbl>
                  <a:tblPr/>
                  <a:tblGrid>
                    <a:gridCol w="832104"/>
                    <a:gridCol w="8357616"/>
                    <a:gridCol w="1773936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适用的受力情况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基本矢量图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38943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相似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三角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形法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物体受三个力作用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一个力大小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方向均不变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（通常是重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另外两个力的方向均发生变化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但可以找到与力构成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的矢量三角形相似的几何三角形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16300"/>
                            </a:lnSpc>
                          </a:pPr>
                          <a:r>
                            <a:rPr lang="en-US" altLang="zh-CN" sz="90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基本关系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式：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52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𝐻</m:t>
                                  </m:r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N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T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𝐿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P_5_BD#cc0f6c967?colgroup=2,26,5&amp;pid=dab95b1b6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612648" y="1093822"/>
              <a:ext cx="10963656" cy="4813046"/>
            </p:xfrm>
            <a:graphic>
              <a:graphicData uri="http://schemas.openxmlformats.org/drawingml/2006/table">
                <a:tbl>
                  <a:tblPr/>
                  <a:tblGrid>
                    <a:gridCol w="832104"/>
                    <a:gridCol w="8357616"/>
                    <a:gridCol w="1773936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适用的受力情况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基本矢量图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38625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相似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三角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形法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物体受三个力作用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一个力大小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方向均不变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（通常是重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另外两个力的方向均发生变化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但可以找到与力构成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的矢量三角形相似的几何三角形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P_5_BD#cc0f6c967.table_image?tii=3&amp;pid=dab95b1b6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1532" y="1586455"/>
            <a:ext cx="1435608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cc0f6c967?colgroup=2,26,5&amp;pid=dab95b1b6&amp;color=0,0,0&amp;vtp=1&amp;bt=1&amp;bbb=1"/>
          <p:cNvSpPr txBox="1"/>
          <p:nvPr/>
        </p:nvSpPr>
        <p:spPr>
          <a:xfrm>
            <a:off x="10960751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_5_BD#cc0f6c967?colgroup=2,26,5&amp;pid=dab95b1b6&amp;color=0,0,0&amp;vtp=1&amp;bt=1&amp;bbb=1&amp;hb=1"/>
          <p:cNvGraphicFramePr>
            <a:graphicFrameLocks noGrp="1"/>
          </p:cNvGraphicFramePr>
          <p:nvPr/>
        </p:nvGraphicFramePr>
        <p:xfrm>
          <a:off x="612648" y="1093470"/>
          <a:ext cx="10963656" cy="2055178"/>
        </p:xfrm>
        <a:graphic>
          <a:graphicData uri="http://schemas.openxmlformats.org/drawingml/2006/table">
            <a:tbl>
              <a:tblPr/>
              <a:tblGrid>
                <a:gridCol w="832104"/>
                <a:gridCol w="8357616"/>
                <a:gridCol w="1773936"/>
              </a:tblGrid>
              <a:tr h="4926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方法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适用的受力情况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基本矢量图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545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动态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圆法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物体受三个力作用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一个力大小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方向均不变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（通常是重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力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）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另外两个力方向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大小都在变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但两力的夹角不变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13400"/>
                        </a:lnSpc>
                      </a:pPr>
                      <a:r>
                        <a:rPr lang="en-US" altLang="zh-CN" sz="745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____________________________</a:t>
                      </a:r>
                      <a:endParaRPr lang="en-US" altLang="zh-CN" sz="900" spc="0" dirty="0">
                        <a:latin typeface="宋体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_5_BD#cc0f6c967?colgroup=2,26,5&amp;pid=dab95b1b6&amp;color=0,0,0&amp;vtp=1&amp;bt=1&amp;bbb=1&amp;hb=1"/>
          <p:cNvSpPr txBox="1"/>
          <p:nvPr/>
        </p:nvSpPr>
        <p:spPr>
          <a:xfrm>
            <a:off x="9036304" y="486000"/>
            <a:ext cx="2540000" cy="49359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  <p:pic>
        <p:nvPicPr>
          <p:cNvPr id="4" name="P_5_BD#cc0f6c967.table_image?tii=4&amp;pid=dab95b1b6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9528" y="1617567"/>
            <a:ext cx="1499616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cc0f6c967?pid=dab95b1b6&amp;color=0,0,0&amp;vtp=1&amp;bt=1&amp;bbb=1&amp;hb=1"/>
              <p:cNvSpPr/>
              <p:nvPr/>
            </p:nvSpPr>
            <p:spPr>
              <a:xfrm>
                <a:off x="612648" y="486000"/>
                <a:ext cx="10963656" cy="27732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拨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动态圆法也叫辅助圆法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通常能用动态圆法求解的问题也可用拉密定理法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或正弦定理法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求解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拉密定理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同一平面内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当三个共点力的合力为零时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其中任意一个力与其他两个力夹角正弦的比值相等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即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𝛽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</a:t>
                </a:r>
                <a:r>
                  <a:rPr lang="en-US" altLang="zh-CN" sz="100" b="0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&gt;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其实质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就是正弦定理的变形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cc0f6c967?pid=dab95b1b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732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-2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5_BD#cc0f6c967?pid=dab95b1b6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1264" y="3376012"/>
            <a:ext cx="1106424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6685</Words>
  <Application>WPS 演示</Application>
  <PresentationFormat>宽屏</PresentationFormat>
  <Paragraphs>345</Paragraphs>
  <Slides>36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Cambria Math</vt:lpstr>
      <vt:lpstr>楷体</vt:lpstr>
      <vt:lpstr>Arial Unicode MS</vt:lpstr>
      <vt:lpstr>等线</vt:lpstr>
      <vt:lpstr>Calibri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4</cp:revision>
  <dcterms:created xsi:type="dcterms:W3CDTF">2025-01-22T11:00:00Z</dcterms:created>
  <dcterms:modified xsi:type="dcterms:W3CDTF">2025-04-09T01:13:16Z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15594556509B429EAF189B4DC542C06E_12</vt:lpwstr>
  </property>
  <property fmtid="{D5CDD505-2E9C-101B-9397-08002B2CF9AE}" pid="3" name="KSOProductBuildVer">
    <vt:lpwstr>2052-12.1.0.20305</vt:lpwstr>
  </property>
</Properties>
</file>